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9" r:id="rId3"/>
    <p:sldId id="280" r:id="rId4"/>
    <p:sldId id="281" r:id="rId5"/>
    <p:sldId id="282" r:id="rId6"/>
    <p:sldId id="283" r:id="rId7"/>
    <p:sldId id="284" r:id="rId8"/>
    <p:sldId id="291" r:id="rId9"/>
    <p:sldId id="292" r:id="rId10"/>
    <p:sldId id="293" r:id="rId11"/>
    <p:sldId id="290" r:id="rId12"/>
    <p:sldId id="295" r:id="rId13"/>
    <p:sldId id="294" r:id="rId14"/>
    <p:sldId id="296" r:id="rId15"/>
    <p:sldId id="287" r:id="rId16"/>
    <p:sldId id="288" r:id="rId17"/>
    <p:sldId id="289" r:id="rId18"/>
    <p:sldId id="297" r:id="rId19"/>
    <p:sldId id="277"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08" y="-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633464"/>
          </a:xfrm>
        </p:spPr>
        <p:txBody>
          <a:bodyPr anchor="b">
            <a:noAutofit/>
          </a:bodyPr>
          <a:lstStyle>
            <a:lvl1pPr algn="ctr" rtl="1">
              <a:defRPr sz="5400" b="1"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4365104"/>
            <a:ext cx="7848600" cy="1752600"/>
          </a:xfrm>
        </p:spPr>
        <p:txBody>
          <a:bodyPr/>
          <a:lstStyle>
            <a:lvl1pPr marL="0" indent="0" algn="ct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220469-7F93-42E0-BF19-D47C31197532}" type="datetimeFigureOut">
              <a:rPr lang="en-US" smtClean="0"/>
              <a:t>12-Mar-12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cxnSp>
        <p:nvCxnSpPr>
          <p:cNvPr id="8" name="Straight Connector 7"/>
          <p:cNvCxnSpPr/>
          <p:nvPr/>
        </p:nvCxnSpPr>
        <p:spPr>
          <a:xfrm>
            <a:off x="688824" y="4221088"/>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0469-7F93-42E0-BF19-D47C31197532}" type="datetimeFigureOut">
              <a:rPr lang="en-US" smtClean="0"/>
              <a:t>12-Mar-12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220469-7F93-42E0-BF19-D47C31197532}" type="datetimeFigureOut">
              <a:rPr lang="en-US" smtClean="0"/>
              <a:t>12-Mar-12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0469-7F93-42E0-BF19-D47C31197532}" type="datetimeFigureOut">
              <a:rPr lang="en-US" smtClean="0"/>
              <a:t>12-Mar-12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ctr">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lgn="ctr">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20469-7F93-42E0-BF19-D47C31197532}" type="datetimeFigureOut">
              <a:rPr lang="en-US" smtClean="0"/>
              <a:t>12-Mar-12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220469-7F93-42E0-BF19-D47C31197532}" type="datetimeFigureOut">
              <a:rPr lang="en-US" smtClean="0"/>
              <a:t>12-Mar-12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220469-7F93-42E0-BF19-D47C31197532}" type="datetimeFigureOut">
              <a:rPr lang="en-US" smtClean="0"/>
              <a:t>12-Mar-12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1006B-E58F-4C16-8967-B5DF531F24F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20469-7F93-42E0-BF19-D47C31197532}" type="datetimeFigureOut">
              <a:rPr lang="en-US" smtClean="0"/>
              <a:t>12-Mar-12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20469-7F93-42E0-BF19-D47C31197532}" type="datetimeFigureOut">
              <a:rPr lang="en-US" smtClean="0"/>
              <a:t>12-Mar-12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2276880"/>
          </a:xfrm>
        </p:spPr>
        <p:txBody>
          <a:bodyPr anchor="b">
            <a:no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3140968"/>
            <a:ext cx="2139696" cy="32331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0469-7F93-42E0-BF19-D47C31197532}" type="datetimeFigureOut">
              <a:rPr lang="en-US" smtClean="0"/>
              <a:t>12-Mar-12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2276480"/>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3140968"/>
            <a:ext cx="2139696" cy="3235448"/>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0469-7F93-42E0-BF19-D47C31197532}" type="datetimeFigureOut">
              <a:rPr lang="en-US" smtClean="0"/>
              <a:t>12-Mar-12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7220469-7F93-42E0-BF19-D47C31197532}" type="datetimeFigureOut">
              <a:rPr lang="en-US" smtClean="0"/>
              <a:t>12-Mar-12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81006B-E58F-4C16-8967-B5DF531F24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defTabSz="914400" rtl="1" eaLnBrk="1" latinLnBrk="0" hangingPunct="1">
        <a:spcBef>
          <a:spcPct val="0"/>
        </a:spcBef>
        <a:buNone/>
        <a:defRPr sz="4000" b="1"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VP2QqTyeR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bservers.france24.com/content/20101221-youth-public-suicide-attempt-sparks-angry-riots-sidi-bouzid-tunisia-poverty-bouazizi-immolation"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assabah.com.tn/recherche_details-47457.html"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www.assabah.com.tn/recherche_details-47841.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assabah.com.tn/recherche_details-47197.html"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assabah.com.tn/recherche_details-47197.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echoroukonline.com/ara/articles/123707.html" TargetMode="External"/><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echoroukonline.com/ara/articles/12370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choroukonline.com/ara/articles/12370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94935"/>
            <a:ext cx="7848872" cy="1828090"/>
          </a:xfrm>
        </p:spPr>
        <p:txBody>
          <a:bodyPr>
            <a:normAutofit fontScale="90000"/>
          </a:bodyPr>
          <a:lstStyle/>
          <a:p>
            <a:pPr rtl="1"/>
            <a:r>
              <a:rPr lang="ar-BH" b="1" dirty="0" smtClean="0"/>
              <a:t>أساطير الربيع العربي </a:t>
            </a:r>
            <a:br>
              <a:rPr lang="ar-BH" b="1" dirty="0" smtClean="0"/>
            </a:br>
            <a:r>
              <a:rPr lang="ar-BH" b="1" dirty="0" smtClean="0"/>
              <a:t>6</a:t>
            </a:r>
            <a:r>
              <a:rPr lang="en-US" b="1" dirty="0"/>
              <a:t/>
            </a:r>
            <a:br>
              <a:rPr lang="en-US" b="1" dirty="0"/>
            </a:br>
            <a:r>
              <a:rPr lang="ar-BH" b="1" dirty="0" smtClean="0"/>
              <a:t>حقيقة محمد بو عزيزي</a:t>
            </a:r>
            <a:endParaRPr lang="en-US" b="1" dirty="0"/>
          </a:p>
        </p:txBody>
      </p:sp>
      <p:sp>
        <p:nvSpPr>
          <p:cNvPr id="3" name="Subtitle 2"/>
          <p:cNvSpPr>
            <a:spLocks noGrp="1"/>
          </p:cNvSpPr>
          <p:nvPr>
            <p:ph type="subTitle" idx="1"/>
          </p:nvPr>
        </p:nvSpPr>
        <p:spPr/>
        <p:txBody>
          <a:bodyPr/>
          <a:lstStyle/>
          <a:p>
            <a:r>
              <a:rPr lang="ar-BH" smtClean="0"/>
              <a:t>الأيهم صالح</a:t>
            </a:r>
          </a:p>
          <a:p>
            <a:r>
              <a:rPr lang="en-US" smtClean="0"/>
              <a:t>www.alayham.com</a:t>
            </a:r>
            <a:endParaRPr lang="en-US" dirty="0"/>
          </a:p>
        </p:txBody>
      </p:sp>
    </p:spTree>
    <p:extLst>
      <p:ext uri="{BB962C8B-B14F-4D97-AF65-F5344CB8AC3E}">
        <p14:creationId xmlns:p14="http://schemas.microsoft.com/office/powerpoint/2010/main" val="9400066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إسعاف بوعزيزي</a:t>
            </a:r>
            <a:endParaRPr lang="en-US" dirty="0"/>
          </a:p>
        </p:txBody>
      </p:sp>
      <p:sp>
        <p:nvSpPr>
          <p:cNvPr id="5" name="Content Placeholder 4"/>
          <p:cNvSpPr>
            <a:spLocks noGrp="1"/>
          </p:cNvSpPr>
          <p:nvPr>
            <p:ph idx="1"/>
          </p:nvPr>
        </p:nvSpPr>
        <p:spPr/>
        <p:txBody>
          <a:bodyPr>
            <a:normAutofit/>
          </a:bodyPr>
          <a:lstStyle/>
          <a:p>
            <a:pPr algn="r" rtl="1"/>
            <a:r>
              <a:rPr lang="ar-BH" dirty="0" smtClean="0"/>
              <a:t>تقول شقيقته لجريدة الصباح: </a:t>
            </a:r>
            <a:r>
              <a:rPr lang="ar-BH" dirty="0"/>
              <a:t>أمام حالة اليأس والاحباط توجه إلى أقرب محطة بنزين واشترى قارورة ثم سكبها على كامل جسده وأشعل في نفسه النار فكانت الحادثة المأساوية التي هزت المنطقة </a:t>
            </a:r>
            <a:r>
              <a:rPr lang="ar-BH" dirty="0" smtClean="0"/>
              <a:t>بأكملها.</a:t>
            </a:r>
          </a:p>
          <a:p>
            <a:pPr algn="r" rtl="1"/>
            <a:r>
              <a:rPr lang="ar-BH" dirty="0"/>
              <a:t>لقد التهمت النيران كامل بدنه من رأسه إلى أصابع قدميه بل أنه لم يبق أي أثر للجلدة الخارجية في أغلب أجزاء جسده.</a:t>
            </a:r>
          </a:p>
          <a:p>
            <a:pPr algn="r" rtl="1"/>
            <a:r>
              <a:rPr lang="ar-BH" dirty="0"/>
              <a:t>حتى لما تم نقله إلى صفاقس من مستشفى سيدي بوزيد فإن حالته الصحية لم تستقر ليتمّ نقله في اليوم الموالي إلى مركز الحروق البليغة ببن عروس</a:t>
            </a:r>
          </a:p>
          <a:p>
            <a:pPr algn="r" rtl="1"/>
            <a:r>
              <a:rPr lang="ar-BH" dirty="0" smtClean="0"/>
              <a:t>تصوروا </a:t>
            </a:r>
            <a:r>
              <a:rPr lang="ar-BH" dirty="0"/>
              <a:t>أن شقيقي لما اشتعلت بجسمه النيران لم يعثروا على آلة اطفاء لاخماد النيران التي كانت تلتهم جسمه وما عكّر حالته أكثر هو تأخر الاسعاف إضافة إلى أن البعض سكب على جسمه الماء وهو ما عقّد حالته الصحية </a:t>
            </a:r>
            <a:r>
              <a:rPr lang="ar-BH" dirty="0" smtClean="0"/>
              <a:t>أكثر.</a:t>
            </a:r>
          </a:p>
          <a:p>
            <a:pPr algn="r" rtl="1"/>
            <a:r>
              <a:rPr lang="ar-BH" b="1" dirty="0" smtClean="0"/>
              <a:t>من الصعب تخيل أن محطة بنزين تخلو من أدوات الإطفاء.</a:t>
            </a:r>
            <a:endParaRPr lang="en-US" b="1" dirty="0"/>
          </a:p>
        </p:txBody>
      </p:sp>
    </p:spTree>
    <p:extLst>
      <p:ext uri="{BB962C8B-B14F-4D97-AF65-F5344CB8AC3E}">
        <p14:creationId xmlns:p14="http://schemas.microsoft.com/office/powerpoint/2010/main" val="209728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خلاصة أحداث اليوم</a:t>
            </a:r>
            <a:endParaRPr lang="en-US" dirty="0"/>
          </a:p>
        </p:txBody>
      </p:sp>
      <p:sp>
        <p:nvSpPr>
          <p:cNvPr id="3" name="Content Placeholder 2"/>
          <p:cNvSpPr>
            <a:spLocks noGrp="1"/>
          </p:cNvSpPr>
          <p:nvPr>
            <p:ph idx="1"/>
          </p:nvPr>
        </p:nvSpPr>
        <p:spPr/>
        <p:txBody>
          <a:bodyPr/>
          <a:lstStyle/>
          <a:p>
            <a:pPr algn="r" rtl="1"/>
            <a:r>
              <a:rPr lang="ar-BH" dirty="0" smtClean="0"/>
              <a:t>ادعى بوعزيزي أن الشرطية فايدة حمدي طلبت منه رشوة، ولكن الشهود شهدوا لصالحها ولم يوجد أي إثبات على ذلك.</a:t>
            </a:r>
          </a:p>
          <a:p>
            <a:pPr algn="r" rtl="1"/>
            <a:r>
              <a:rPr lang="ar-BH" dirty="0"/>
              <a:t>تؤكد الشرطية أن بوعزيزي أصر على مخالفة تعليماتها، واعتدى عليها، وأن رفاقها ألقوا القبض عليه ونظموا محضرا بحقه.</a:t>
            </a:r>
          </a:p>
          <a:p>
            <a:pPr algn="r" rtl="1"/>
            <a:r>
              <a:rPr lang="ar-BH" dirty="0" smtClean="0"/>
              <a:t>أخلي سبيل بوعزيزي من قسم الشرطة، ولكن تمت مصادرة عربته وموازينه.</a:t>
            </a:r>
          </a:p>
          <a:p>
            <a:pPr algn="r" rtl="1"/>
            <a:r>
              <a:rPr lang="ar-BH" dirty="0" smtClean="0"/>
              <a:t>لا تعرف تفاصيل عملية احتراق بوعزيزي، وبعض الروايات المتداولة غير صحيحة.</a:t>
            </a:r>
          </a:p>
          <a:p>
            <a:pPr algn="r" rtl="1"/>
            <a:r>
              <a:rPr lang="ar-BH" dirty="0" smtClean="0"/>
              <a:t>تم إسعاف بو عزيزي، ونقل في اليوم التالي إلى أكبر مركز متخصص في تونس.</a:t>
            </a:r>
            <a:endParaRPr lang="ar-BH" dirty="0"/>
          </a:p>
          <a:p>
            <a:pPr algn="r" rtl="1"/>
            <a:endParaRPr lang="en-US" dirty="0"/>
          </a:p>
        </p:txBody>
      </p:sp>
    </p:spTree>
    <p:extLst>
      <p:ext uri="{BB962C8B-B14F-4D97-AF65-F5344CB8AC3E}">
        <p14:creationId xmlns:p14="http://schemas.microsoft.com/office/powerpoint/2010/main" val="3298384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b="1" dirty="0" smtClean="0"/>
              <a:t>استغلت تكريز الحادثة في حملة استحمار كبيرة للشعب التونسي</a:t>
            </a:r>
            <a:endParaRPr lang="en-US" b="1" dirty="0"/>
          </a:p>
        </p:txBody>
      </p:sp>
      <p:sp>
        <p:nvSpPr>
          <p:cNvPr id="5" name="Text Placeholder 4"/>
          <p:cNvSpPr>
            <a:spLocks noGrp="1"/>
          </p:cNvSpPr>
          <p:nvPr>
            <p:ph type="body" idx="1"/>
          </p:nvPr>
        </p:nvSpPr>
        <p:spPr/>
        <p:txBody>
          <a:bodyPr/>
          <a:lstStyle/>
          <a:p>
            <a:r>
              <a:rPr lang="ar-BH" dirty="0" smtClean="0"/>
              <a:t>تعرفوا على تكريز في الجزء الثالث من هذه السلسلة</a:t>
            </a:r>
            <a:endParaRPr lang="en-US" dirty="0"/>
          </a:p>
        </p:txBody>
      </p:sp>
    </p:spTree>
    <p:extLst>
      <p:ext uri="{BB962C8B-B14F-4D97-AF65-F5344CB8AC3E}">
        <p14:creationId xmlns:p14="http://schemas.microsoft.com/office/powerpoint/2010/main" val="245371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بدايات حملة الاستحمار</a:t>
            </a:r>
            <a:endParaRPr lang="en-US" dirty="0"/>
          </a:p>
        </p:txBody>
      </p:sp>
      <p:sp>
        <p:nvSpPr>
          <p:cNvPr id="3" name="Content Placeholder 2"/>
          <p:cNvSpPr>
            <a:spLocks noGrp="1"/>
          </p:cNvSpPr>
          <p:nvPr>
            <p:ph idx="1"/>
          </p:nvPr>
        </p:nvSpPr>
        <p:spPr/>
        <p:txBody>
          <a:bodyPr>
            <a:normAutofit/>
          </a:bodyPr>
          <a:lstStyle/>
          <a:p>
            <a:pPr algn="r" rtl="1"/>
            <a:r>
              <a:rPr lang="ar-BH" dirty="0" smtClean="0"/>
              <a:t>حاولت تكريز إطلاق الثورة قبل احتراق بوعزيزي بأربعة أيام، ولكنها فشلت.</a:t>
            </a:r>
          </a:p>
          <a:p>
            <a:pPr algn="r" rtl="1"/>
            <a:r>
              <a:rPr lang="ar-BH" dirty="0" smtClean="0"/>
              <a:t>بدأ بث الإشاعات بغزارة حول بوعزيزي بنفس طريقة بث الإشاعات حول خالد سعيد في مصر قبل بضعة أشهر</a:t>
            </a:r>
          </a:p>
          <a:p>
            <a:pPr algn="r" rtl="1"/>
            <a:r>
              <a:rPr lang="ar-BH" dirty="0"/>
              <a:t>استخدمت تكريز صور ومعلومات وصفحة الفيسبوك لشخص آخر اسمه محمد بوعزيزي لصياغة شخصية إعلامية خرافية.</a:t>
            </a:r>
          </a:p>
          <a:p>
            <a:pPr algn="r" rtl="1"/>
            <a:r>
              <a:rPr lang="ar-BH" dirty="0" smtClean="0"/>
              <a:t>في نفس اليوم بدأ شباب غاضبون بسبب الإشاعات أعمال الشغب في منطقة سيدي بوزيد</a:t>
            </a:r>
          </a:p>
          <a:p>
            <a:pPr algn="r" rtl="1"/>
            <a:r>
              <a:rPr lang="ar-BH" dirty="0" smtClean="0"/>
              <a:t>ماتزال بعض الأكاذيب التي روجتها تكريز والجهاز الإعلامي الذي يدعمها متداولة حتى الآن.</a:t>
            </a:r>
          </a:p>
          <a:p>
            <a:pPr algn="r" rtl="1"/>
            <a:r>
              <a:rPr lang="ar-BH" dirty="0" smtClean="0"/>
              <a:t>محمد بوعزيزي الآخر خرج إلى العلن وسجل مقابلة مع برنامج أصوات الشبكة على قناة فرانس 24 (</a:t>
            </a:r>
            <a:r>
              <a:rPr lang="ar-BH" dirty="0" smtClean="0">
                <a:hlinkClick r:id="rId2"/>
              </a:rPr>
              <a:t>الرابط</a:t>
            </a:r>
            <a:r>
              <a:rPr lang="ar-BH" dirty="0" smtClean="0"/>
              <a:t>) في أيار 2011</a:t>
            </a:r>
          </a:p>
          <a:p>
            <a:pPr algn="r" rtl="1"/>
            <a:endParaRPr lang="ar-BH" dirty="0" smtClean="0"/>
          </a:p>
          <a:p>
            <a:pPr algn="r" rtl="1"/>
            <a:endParaRPr lang="en-US" dirty="0"/>
          </a:p>
        </p:txBody>
      </p:sp>
    </p:spTree>
    <p:extLst>
      <p:ext uri="{BB962C8B-B14F-4D97-AF65-F5344CB8AC3E}">
        <p14:creationId xmlns:p14="http://schemas.microsoft.com/office/powerpoint/2010/main" val="672705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انطلاق أعمال الشغب</a:t>
            </a:r>
            <a:endParaRPr lang="en-US" dirty="0"/>
          </a:p>
        </p:txBody>
      </p:sp>
      <p:pic>
        <p:nvPicPr>
          <p:cNvPr id="6146" name="Picture 2" descr="http://observers.france24.com/files/imagecache/observers_520_220/article_images/SBZ%20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4953000" cy="2095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92080" y="1268760"/>
            <a:ext cx="3456384" cy="1200329"/>
          </a:xfrm>
          <a:prstGeom prst="rect">
            <a:avLst/>
          </a:prstGeom>
          <a:noFill/>
        </p:spPr>
        <p:txBody>
          <a:bodyPr wrap="square" rtlCol="0">
            <a:spAutoFit/>
          </a:bodyPr>
          <a:lstStyle/>
          <a:p>
            <a:pPr algn="r" rtl="1"/>
            <a:r>
              <a:rPr lang="ar-BH" dirty="0" smtClean="0"/>
              <a:t>صور نشرتها فرانس 24 يوم </a:t>
            </a:r>
          </a:p>
          <a:p>
            <a:pPr algn="r" rtl="1"/>
            <a:r>
              <a:rPr lang="ar-BH" dirty="0" smtClean="0"/>
              <a:t>21-12-2010 وقالت أنها ملتقطة في اليوم السابق في سيدي بوزيد.</a:t>
            </a:r>
          </a:p>
          <a:p>
            <a:pPr algn="r" rtl="1"/>
            <a:r>
              <a:rPr lang="ar-BH" dirty="0" smtClean="0">
                <a:hlinkClick r:id="rId3"/>
              </a:rPr>
              <a:t>الرابط</a:t>
            </a:r>
            <a:endParaRPr lang="en-US" dirty="0"/>
          </a:p>
        </p:txBody>
      </p:sp>
      <p:pic>
        <p:nvPicPr>
          <p:cNvPr id="6148" name="Picture 4" descr="http://observers.france24.com/files/obs_article_images/cropped520_SBZ%2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613431"/>
            <a:ext cx="3652198" cy="273915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observers.france24.com/files/obs_article_images/cropped520_SBZ%20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3598275"/>
            <a:ext cx="3672408" cy="2754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440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موقف أسرة بو عزيزي</a:t>
            </a:r>
            <a:endParaRPr lang="en-US" dirty="0"/>
          </a:p>
        </p:txBody>
      </p:sp>
      <p:pic>
        <p:nvPicPr>
          <p:cNvPr id="8" name="Picture 2" descr="A handout photo provided by the Tunisian Presidential Press Service shows Tunisian President Zine El- Abidine Ben Ali, left, meeting with the mother of 26-year-old university graduate Mohamed Bouazizi. Mannoubia, centre, and her daughter Leila, right, met with the President on December 28, 2010 at Carthage Palace in Tuni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57200" y="2683879"/>
            <a:ext cx="4038600" cy="2696742"/>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p:txBody>
          <a:bodyPr/>
          <a:lstStyle/>
          <a:p>
            <a:pPr algn="r" rtl="1"/>
            <a:r>
              <a:rPr lang="ar-BH" dirty="0"/>
              <a:t>قالت والدته منوبية لصحيفة الصباح في 27 ديسمبر:</a:t>
            </a:r>
          </a:p>
          <a:p>
            <a:pPr algn="r" rtl="1"/>
            <a:r>
              <a:rPr lang="ar-BH" dirty="0"/>
              <a:t>«أعلم يقينا أن سيادة الرئيس زين العابدين بن علي يعطف على أبنائه من ضعاف الحال.. «ويحب القليل»... وأملنا في سيادته بألا يضيع حق ابني»</a:t>
            </a:r>
          </a:p>
          <a:p>
            <a:pPr algn="r" rtl="1"/>
            <a:r>
              <a:rPr lang="ar-BH" dirty="0"/>
              <a:t>استقبل الرئيس بن علي الأسرة في 30 ديسمبر</a:t>
            </a:r>
            <a:endParaRPr lang="en-US" dirty="0"/>
          </a:p>
          <a:p>
            <a:pPr algn="r" rtl="1"/>
            <a:endParaRPr lang="en-US" dirty="0"/>
          </a:p>
        </p:txBody>
      </p:sp>
    </p:spTree>
    <p:extLst>
      <p:ext uri="{BB962C8B-B14F-4D97-AF65-F5344CB8AC3E}">
        <p14:creationId xmlns:p14="http://schemas.microsoft.com/office/powerpoint/2010/main" val="3106960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موقف أسرة بو عزيزي</a:t>
            </a:r>
            <a:endParaRPr lang="en-US" dirty="0"/>
          </a:p>
        </p:txBody>
      </p:sp>
      <p:pic>
        <p:nvPicPr>
          <p:cNvPr id="3074" name="Picture 2" descr="http://www.assabah.com.tn/upload/bouazizi1293786549.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57200" y="2854325"/>
            <a:ext cx="4038600" cy="235585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2"/>
          </p:nvPr>
        </p:nvSpPr>
        <p:spPr/>
        <p:txBody>
          <a:bodyPr/>
          <a:lstStyle/>
          <a:p>
            <a:pPr algn="r" rtl="1"/>
            <a:r>
              <a:rPr lang="ar-BH" dirty="0"/>
              <a:t>وكانت السيدة منوبية تردد خلال زيارتها لدار الصباح «الزين نورنا.. الله ينورو» وتم أثناء هذه الزيارة ابلاغ منوبية وعمار بتكفل «دار الصباح» بحاجيات عائلتهما حتى شفاء ابنهما محمد </a:t>
            </a:r>
            <a:r>
              <a:rPr lang="ar-BH" dirty="0" smtClean="0"/>
              <a:t>البوعزيزي.</a:t>
            </a:r>
          </a:p>
          <a:p>
            <a:pPr algn="r" rtl="1"/>
            <a:r>
              <a:rPr lang="ar-BH" dirty="0" smtClean="0">
                <a:hlinkClick r:id="rId3"/>
              </a:rPr>
              <a:t>الرابط</a:t>
            </a:r>
            <a:endParaRPr lang="en-US" dirty="0"/>
          </a:p>
        </p:txBody>
      </p:sp>
    </p:spTree>
    <p:extLst>
      <p:ext uri="{BB962C8B-B14F-4D97-AF65-F5344CB8AC3E}">
        <p14:creationId xmlns:p14="http://schemas.microsoft.com/office/powerpoint/2010/main" val="4160096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موقف أسرة بو عزيزي</a:t>
            </a:r>
            <a:endParaRPr lang="en-US" dirty="0"/>
          </a:p>
        </p:txBody>
      </p:sp>
      <p:sp>
        <p:nvSpPr>
          <p:cNvPr id="3" name="Content Placeholder 2"/>
          <p:cNvSpPr>
            <a:spLocks noGrp="1"/>
          </p:cNvSpPr>
          <p:nvPr>
            <p:ph idx="1"/>
          </p:nvPr>
        </p:nvSpPr>
        <p:spPr/>
        <p:txBody>
          <a:bodyPr/>
          <a:lstStyle/>
          <a:p>
            <a:pPr algn="r" rtl="1"/>
            <a:r>
              <a:rPr lang="ar-BH" dirty="0" smtClean="0"/>
              <a:t>أما </a:t>
            </a:r>
            <a:r>
              <a:rPr lang="ar-BH" dirty="0"/>
              <a:t>السيد صالح البوعزيزي(خال المرحوم) فقال:"كل أفراد العائلة في حالة نفسية سيئة تترجم حجم المصيبة التي حلت بنا... الله يرحمو... فهو تعب كثيرا وشعر بالقهر والظلم والإهانة... شكرا لسيادة رئيس الجمهورية على وقفته الإنسانية مع العائلة... شكرا للإطار الطبي بمركز الإصابات والحروق البليغة ببن عروس على المجهودات التي بذلوها لإنقاذ حياة محمد......وشكرا لكل من وقف إلى جانبنا في هذه المحنة</a:t>
            </a:r>
            <a:r>
              <a:rPr lang="ar-BH" dirty="0" smtClean="0"/>
              <a:t>".</a:t>
            </a:r>
          </a:p>
          <a:p>
            <a:pPr algn="r" rtl="1"/>
            <a:r>
              <a:rPr lang="ar-BH" dirty="0" smtClean="0">
                <a:hlinkClick r:id="rId2"/>
              </a:rPr>
              <a:t>الرابط</a:t>
            </a:r>
            <a:endParaRPr lang="ar-BH" dirty="0"/>
          </a:p>
          <a:p>
            <a:pPr algn="r" rtl="1"/>
            <a:endParaRPr lang="en-US" dirty="0"/>
          </a:p>
        </p:txBody>
      </p:sp>
    </p:spTree>
    <p:extLst>
      <p:ext uri="{BB962C8B-B14F-4D97-AF65-F5344CB8AC3E}">
        <p14:creationId xmlns:p14="http://schemas.microsoft.com/office/powerpoint/2010/main" val="1061926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ما علاقة بوعزيزي بالثورة؟</a:t>
            </a:r>
            <a:endParaRPr lang="en-US" dirty="0"/>
          </a:p>
        </p:txBody>
      </p:sp>
      <p:sp>
        <p:nvSpPr>
          <p:cNvPr id="3" name="Content Placeholder 2"/>
          <p:cNvSpPr>
            <a:spLocks noGrp="1"/>
          </p:cNvSpPr>
          <p:nvPr>
            <p:ph idx="1"/>
          </p:nvPr>
        </p:nvSpPr>
        <p:spPr/>
        <p:txBody>
          <a:bodyPr/>
          <a:lstStyle/>
          <a:p>
            <a:pPr algn="r" rtl="1"/>
            <a:r>
              <a:rPr lang="ar-BH" dirty="0" smtClean="0"/>
              <a:t>بوعزيزي لم يكن ثائرا ولم تكن أسرته من أنصار الثورة.</a:t>
            </a:r>
          </a:p>
          <a:p>
            <a:pPr algn="r" rtl="1"/>
            <a:r>
              <a:rPr lang="ar-BH" dirty="0" smtClean="0"/>
              <a:t>استغلت تكريز حادثة احتراق بوعزيزي في محاولة ما تزال مستمرة لإحراق تونس الخضراء.</a:t>
            </a:r>
          </a:p>
          <a:p>
            <a:pPr algn="r" rtl="1"/>
            <a:r>
              <a:rPr lang="ar-BH" dirty="0" smtClean="0"/>
              <a:t>صدق الإعلام الأكاذيب حول بوعزيزي ورددها بدون تدقيق، فساهم بذلك في حملة تكريز واعيا أو بدون وعي.</a:t>
            </a:r>
          </a:p>
          <a:p>
            <a:pPr algn="r" rtl="1"/>
            <a:r>
              <a:rPr lang="ar-BH" dirty="0" smtClean="0"/>
              <a:t>محمد بوعزيزي الذي بنيت حول معلوماته وصورته الشخصية الإعلامية لمفجر الثورة التونسية مازال حيا.</a:t>
            </a:r>
          </a:p>
        </p:txBody>
      </p:sp>
    </p:spTree>
    <p:extLst>
      <p:ext uri="{BB962C8B-B14F-4D97-AF65-F5344CB8AC3E}">
        <p14:creationId xmlns:p14="http://schemas.microsoft.com/office/powerpoint/2010/main" val="2850531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BH" b="1" dirty="0" smtClean="0"/>
              <a:t>قصة بوعزيزي إحدى أكبر قصص استحمار الجماهير</a:t>
            </a:r>
            <a:br>
              <a:rPr lang="ar-BH" b="1" dirty="0" smtClean="0"/>
            </a:br>
            <a:r>
              <a:rPr lang="ar-BH" b="1" dirty="0" smtClean="0"/>
              <a:t> في عصرنا</a:t>
            </a:r>
            <a:endParaRPr lang="en-US" b="1"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793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هل بو عزيزي خريج جامعي؟</a:t>
            </a:r>
            <a:endParaRPr lang="en-US" dirty="0"/>
          </a:p>
        </p:txBody>
      </p:sp>
      <p:sp>
        <p:nvSpPr>
          <p:cNvPr id="5" name="Content Placeholder 4"/>
          <p:cNvSpPr>
            <a:spLocks noGrp="1"/>
          </p:cNvSpPr>
          <p:nvPr>
            <p:ph sz="half" idx="1"/>
          </p:nvPr>
        </p:nvSpPr>
        <p:spPr/>
        <p:txBody>
          <a:bodyPr/>
          <a:lstStyle/>
          <a:p>
            <a:pPr algn="r" rtl="1"/>
            <a:r>
              <a:rPr lang="ar-BH" dirty="0"/>
              <a:t>شقيقها </a:t>
            </a:r>
            <a:r>
              <a:rPr lang="ar-BH" dirty="0" smtClean="0"/>
              <a:t>محمد الذي </a:t>
            </a:r>
            <a:r>
              <a:rPr lang="ar-BH" dirty="0"/>
              <a:t>يبلغ من العمر 26 سنة ولم يحالفه الحظ في الحصول على الباكالوريا عكس ما روجه البعض بأنه صاحب شهادة </a:t>
            </a:r>
            <a:r>
              <a:rPr lang="ar-BH" dirty="0" smtClean="0"/>
              <a:t>جامعية.</a:t>
            </a:r>
          </a:p>
          <a:p>
            <a:pPr algn="r" rtl="1"/>
            <a:r>
              <a:rPr lang="ar-BH" dirty="0" smtClean="0">
                <a:hlinkClick r:id="rId2"/>
              </a:rPr>
              <a:t>الرابط</a:t>
            </a:r>
            <a:endParaRPr lang="ar-BH" dirty="0" smtClean="0"/>
          </a:p>
          <a:p>
            <a:pPr algn="r" rtl="1"/>
            <a:endParaRPr lang="en-US" dirty="0" smtClean="0"/>
          </a:p>
        </p:txBody>
      </p:sp>
      <p:sp>
        <p:nvSpPr>
          <p:cNvPr id="6" name="Content Placeholder 5"/>
          <p:cNvSpPr>
            <a:spLocks noGrp="1"/>
          </p:cNvSpPr>
          <p:nvPr>
            <p:ph sz="half" idx="2"/>
          </p:nvPr>
        </p:nvSpPr>
        <p:spPr/>
        <p:txBody>
          <a:bodyPr/>
          <a:lstStyle/>
          <a:p>
            <a:pPr algn="r" rtl="1"/>
            <a:r>
              <a:rPr lang="ar-BH" dirty="0" smtClean="0"/>
              <a:t>زعمت وسائل الإعلام أن بو عزيزي خريج جامعي لم يجد عملا واضطر للبيع على بسطة.</a:t>
            </a:r>
          </a:p>
          <a:p>
            <a:pPr algn="r" rtl="1"/>
            <a:r>
              <a:rPr lang="ar-BH" dirty="0" smtClean="0"/>
              <a:t>تقول أخته ساميا لصحيفة الصباح التونسية أنه فشل في الحصول على الثانوية، ولذلك بدأ العمل في بيع الخضار والفواكه.</a:t>
            </a:r>
          </a:p>
          <a:p>
            <a:pPr algn="r" rtl="1"/>
            <a:endParaRPr lang="en-US" dirty="0"/>
          </a:p>
        </p:txBody>
      </p:sp>
    </p:spTree>
    <p:extLst>
      <p:ext uri="{BB962C8B-B14F-4D97-AF65-F5344CB8AC3E}">
        <p14:creationId xmlns:p14="http://schemas.microsoft.com/office/powerpoint/2010/main" val="3171624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nvSpPr>
        <p:spPr>
          <a:xfrm>
            <a:off x="1444978" y="2031293"/>
            <a:ext cx="6254044" cy="136207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BH" b="1" dirty="0" smtClean="0"/>
              <a:t>لا تصدقوا فورا</a:t>
            </a:r>
            <a:r>
              <a:rPr lang="ar-BH" b="1" dirty="0"/>
              <a:t/>
            </a:r>
            <a:br>
              <a:rPr lang="ar-BH" b="1" dirty="0"/>
            </a:br>
            <a:r>
              <a:rPr lang="ar-BH" b="1" dirty="0" smtClean="0"/>
              <a:t>تحققوا بأنفسكم</a:t>
            </a:r>
            <a:endParaRPr lang="en-US" b="1" dirty="0"/>
          </a:p>
        </p:txBody>
      </p:sp>
      <p:sp>
        <p:nvSpPr>
          <p:cNvPr id="7" name="Text Placeholder 4"/>
          <p:cNvSpPr>
            <a:spLocks noGrp="1"/>
          </p:cNvSpPr>
          <p:nvPr/>
        </p:nvSpPr>
        <p:spPr>
          <a:xfrm>
            <a:off x="1456266" y="3517197"/>
            <a:ext cx="6231467" cy="1309511"/>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000"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9pPr>
          </a:lstStyle>
          <a:p>
            <a:r>
              <a:rPr lang="ar-BH" dirty="0" smtClean="0"/>
              <a:t>الأيهم صالح</a:t>
            </a:r>
          </a:p>
          <a:p>
            <a:r>
              <a:rPr lang="en-US" dirty="0" smtClean="0"/>
              <a:t>www.alayham.com</a:t>
            </a:r>
            <a:endParaRPr lang="en-US" dirty="0"/>
          </a:p>
        </p:txBody>
      </p:sp>
    </p:spTree>
    <p:extLst>
      <p:ext uri="{BB962C8B-B14F-4D97-AF65-F5344CB8AC3E}">
        <p14:creationId xmlns:p14="http://schemas.microsoft.com/office/powerpoint/2010/main" val="365739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هل ضربته الشرطية فايدة حمدي؟</a:t>
            </a:r>
            <a:endParaRPr lang="en-US" dirty="0"/>
          </a:p>
        </p:txBody>
      </p:sp>
      <p:sp>
        <p:nvSpPr>
          <p:cNvPr id="3" name="Content Placeholder 2"/>
          <p:cNvSpPr>
            <a:spLocks noGrp="1"/>
          </p:cNvSpPr>
          <p:nvPr>
            <p:ph sz="half" idx="1"/>
          </p:nvPr>
        </p:nvSpPr>
        <p:spPr/>
        <p:txBody>
          <a:bodyPr>
            <a:normAutofit lnSpcReduction="10000"/>
          </a:bodyPr>
          <a:lstStyle/>
          <a:p>
            <a:pPr algn="r" rtl="1"/>
            <a:r>
              <a:rPr lang="ar-BH" dirty="0" smtClean="0"/>
              <a:t>الأخت: </a:t>
            </a:r>
            <a:r>
              <a:rPr lang="ar-SA" dirty="0"/>
              <a:t>وطلبت منه مبلغ عشرة دنانير نظير مخالفته قوانين الانتصاب وتعقدت المشكلة أكثر لما افتكت منه آلة الوزن وصفعته على وجهه أمام المارة ثم بعثرت سلعته</a:t>
            </a:r>
            <a:r>
              <a:rPr lang="ar-SA" dirty="0" smtClean="0"/>
              <a:t>.</a:t>
            </a:r>
            <a:endParaRPr lang="ar-BH" dirty="0" smtClean="0"/>
          </a:p>
          <a:p>
            <a:pPr algn="r" rtl="1"/>
            <a:r>
              <a:rPr lang="ar-BH" dirty="0" smtClean="0"/>
              <a:t>الأم: </a:t>
            </a:r>
            <a:r>
              <a:rPr lang="ar-BH" dirty="0"/>
              <a:t>ابني نظيف عفيف وهو الذي يعيلنا منذ صغره ويلهث من أجل الخبزة.. لقد عبثوا بسلعته وافتكوا منه آلة وزنه</a:t>
            </a:r>
            <a:r>
              <a:rPr lang="ar-BH" dirty="0" smtClean="0"/>
              <a:t>.</a:t>
            </a:r>
          </a:p>
          <a:p>
            <a:pPr algn="r" rtl="1"/>
            <a:r>
              <a:rPr lang="ar-BH" dirty="0" smtClean="0">
                <a:hlinkClick r:id="rId2"/>
              </a:rPr>
              <a:t>الرابط</a:t>
            </a:r>
            <a:endParaRPr lang="en-US" dirty="0"/>
          </a:p>
        </p:txBody>
      </p:sp>
      <p:sp>
        <p:nvSpPr>
          <p:cNvPr id="4" name="Content Placeholder 3"/>
          <p:cNvSpPr>
            <a:spLocks noGrp="1"/>
          </p:cNvSpPr>
          <p:nvPr>
            <p:ph sz="half" idx="2"/>
          </p:nvPr>
        </p:nvSpPr>
        <p:spPr/>
        <p:txBody>
          <a:bodyPr>
            <a:normAutofit lnSpcReduction="10000"/>
          </a:bodyPr>
          <a:lstStyle/>
          <a:p>
            <a:pPr algn="r" rtl="1"/>
            <a:r>
              <a:rPr lang="ar-BH" dirty="0" smtClean="0"/>
              <a:t>تقول أخته ساميا أن الشرطية ضربته وقلبت عربته وصادرت ميزانه لأنه رفض دفع غرامة 10 دينار.</a:t>
            </a:r>
            <a:endParaRPr lang="ar-BH" dirty="0"/>
          </a:p>
          <a:p>
            <a:pPr algn="r" rtl="1"/>
            <a:r>
              <a:rPr lang="ar-BH" dirty="0" smtClean="0"/>
              <a:t>والدة بوعزيزي تؤكد أن الشرطية قلبت عربته، وتأمل أن تنصفه الحكومة، ولكنها لا تذكر حادثة الصفع!!</a:t>
            </a:r>
          </a:p>
        </p:txBody>
      </p:sp>
    </p:spTree>
    <p:extLst>
      <p:ext uri="{BB962C8B-B14F-4D97-AF65-F5344CB8AC3E}">
        <p14:creationId xmlns:p14="http://schemas.microsoft.com/office/powerpoint/2010/main" val="398315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هل ضربته الشرطية فايدة حمدي؟</a:t>
            </a:r>
            <a:endParaRPr lang="en-US" dirty="0"/>
          </a:p>
        </p:txBody>
      </p:sp>
      <p:pic>
        <p:nvPicPr>
          <p:cNvPr id="1026" name="Picture 2" descr="فايدة حمدي متحدثة لصحافية الشروق"/>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4030662" cy="302728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lstStyle/>
          <a:p>
            <a:pPr algn="r" rtl="1"/>
            <a:r>
              <a:rPr lang="ar-BH" dirty="0" smtClean="0"/>
              <a:t>تم توقيف فايدة حمدي والتحقيق معها ثم أخلي سبيلها لعدم وجود دليل على ارتكابها أية مخالفة</a:t>
            </a:r>
          </a:p>
          <a:p>
            <a:pPr algn="r" rtl="1"/>
            <a:r>
              <a:rPr lang="ar-BH" dirty="0" smtClean="0"/>
              <a:t>قالت فايدة حمدي للشروق الجزائرية: </a:t>
            </a:r>
            <a:r>
              <a:rPr lang="ar-BH" b="1" dirty="0"/>
              <a:t>يا ناس، يا عالم، يا إعلام، يا صحافة، يا عرب، يا مسلمون، أقسم أني لم أصفع محمد البوعزيزي، وأسطورة الصفعة كذبة </a:t>
            </a:r>
            <a:r>
              <a:rPr lang="ar-BH" b="1" dirty="0" smtClean="0"/>
              <a:t>واهية</a:t>
            </a:r>
          </a:p>
          <a:p>
            <a:pPr algn="r" rtl="1"/>
            <a:r>
              <a:rPr lang="ar-BH" dirty="0" smtClean="0">
                <a:hlinkClick r:id="rId3"/>
              </a:rPr>
              <a:t>الرابط</a:t>
            </a:r>
            <a:endParaRPr lang="en-US" dirty="0"/>
          </a:p>
        </p:txBody>
      </p:sp>
    </p:spTree>
    <p:extLst>
      <p:ext uri="{BB962C8B-B14F-4D97-AF65-F5344CB8AC3E}">
        <p14:creationId xmlns:p14="http://schemas.microsoft.com/office/powerpoint/2010/main" val="450992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رواية فايدة حمدي لما حصل</a:t>
            </a:r>
            <a:endParaRPr lang="en-US" dirty="0"/>
          </a:p>
        </p:txBody>
      </p:sp>
      <p:sp>
        <p:nvSpPr>
          <p:cNvPr id="5" name="Content Placeholder 4"/>
          <p:cNvSpPr>
            <a:spLocks noGrp="1"/>
          </p:cNvSpPr>
          <p:nvPr>
            <p:ph idx="1"/>
          </p:nvPr>
        </p:nvSpPr>
        <p:spPr/>
        <p:txBody>
          <a:bodyPr>
            <a:normAutofit/>
          </a:bodyPr>
          <a:lstStyle/>
          <a:p>
            <a:pPr algn="r" rtl="1"/>
            <a:r>
              <a:rPr lang="ar-BH" dirty="0" smtClean="0"/>
              <a:t>إن </a:t>
            </a:r>
            <a:r>
              <a:rPr lang="ar-BH" dirty="0"/>
              <a:t>عملها يقتضي منع الباعة من الأماكن غير المخصصة </a:t>
            </a:r>
            <a:r>
              <a:rPr lang="ar-BH" dirty="0" smtClean="0"/>
              <a:t>للبيع. </a:t>
            </a:r>
          </a:p>
          <a:p>
            <a:pPr algn="r" rtl="1"/>
            <a:r>
              <a:rPr lang="ar-BH" dirty="0" smtClean="0"/>
              <a:t>تقدمت </a:t>
            </a:r>
            <a:r>
              <a:rPr lang="ar-BH" dirty="0"/>
              <a:t>هي وزميلان لها في العمل من البوعزيزي، وثلاثة من أقرانه، وكان الأربعة يبيعون في مكان غير مخصص </a:t>
            </a:r>
            <a:r>
              <a:rPr lang="ar-BH" dirty="0" smtClean="0"/>
              <a:t>للبيع. </a:t>
            </a:r>
          </a:p>
          <a:p>
            <a:pPr algn="r" rtl="1"/>
            <a:r>
              <a:rPr lang="ar-BH" dirty="0" smtClean="0"/>
              <a:t>حين </a:t>
            </a:r>
            <a:r>
              <a:rPr lang="ar-BH" dirty="0"/>
              <a:t>طلبت منهم المغادرة انسحب الثلاثة، ورفض البوعزيزي الانزياح من </a:t>
            </a:r>
            <a:r>
              <a:rPr lang="ar-BH" dirty="0" smtClean="0"/>
              <a:t>مكانه.</a:t>
            </a:r>
          </a:p>
          <a:p>
            <a:pPr algn="r" rtl="1"/>
            <a:r>
              <a:rPr lang="ar-BH" dirty="0" smtClean="0"/>
              <a:t>"حين </a:t>
            </a:r>
            <a:r>
              <a:rPr lang="ar-BH" dirty="0"/>
              <a:t>اقتربت من عربته </a:t>
            </a:r>
            <a:r>
              <a:rPr lang="ar-BH" dirty="0" smtClean="0"/>
              <a:t>شتم </a:t>
            </a:r>
            <a:r>
              <a:rPr lang="ar-BH" dirty="0"/>
              <a:t>الذات الإلهية في وجهي وهو يصرخ، ثم قام بشدي من نياشين الزي الرسمي الذي كنت أرتديه وهزني"!، "لكنه لم يضربني ولم يضف أي كلمة على </a:t>
            </a:r>
            <a:r>
              <a:rPr lang="ar-BH" dirty="0" smtClean="0"/>
              <a:t>ذلك</a:t>
            </a:r>
            <a:r>
              <a:rPr lang="ar-BH" dirty="0"/>
              <a:t> " </a:t>
            </a:r>
            <a:endParaRPr lang="ar-BH" dirty="0" smtClean="0"/>
          </a:p>
          <a:p>
            <a:pPr algn="r" rtl="1"/>
            <a:r>
              <a:rPr lang="ar-BH" dirty="0" smtClean="0"/>
              <a:t>نفت أن تكون سبته أو أهانته مثلما نقلت وسائل الإعلام المتعددة.. مشيرة إلى أن تصرفه هذا جعلها تستنجد بزميلين لها، وهما اللذان تشاجرا معه وحاولا سحب العربة منه لحجزها</a:t>
            </a:r>
          </a:p>
          <a:p>
            <a:pPr algn="r" rtl="1"/>
            <a:r>
              <a:rPr lang="ar-BH" dirty="0" smtClean="0">
                <a:hlinkClick r:id="rId2"/>
              </a:rPr>
              <a:t>الرابط</a:t>
            </a:r>
            <a:endParaRPr lang="en-US" dirty="0"/>
          </a:p>
        </p:txBody>
      </p:sp>
    </p:spTree>
    <p:extLst>
      <p:ext uri="{BB962C8B-B14F-4D97-AF65-F5344CB8AC3E}">
        <p14:creationId xmlns:p14="http://schemas.microsoft.com/office/powerpoint/2010/main" val="327832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رواية فايدة حمدي لما حصل</a:t>
            </a:r>
            <a:endParaRPr lang="en-US" dirty="0"/>
          </a:p>
        </p:txBody>
      </p:sp>
      <p:sp>
        <p:nvSpPr>
          <p:cNvPr id="3" name="Content Placeholder 2"/>
          <p:cNvSpPr>
            <a:spLocks noGrp="1"/>
          </p:cNvSpPr>
          <p:nvPr>
            <p:ph idx="1"/>
          </p:nvPr>
        </p:nvSpPr>
        <p:spPr/>
        <p:txBody>
          <a:bodyPr/>
          <a:lstStyle/>
          <a:p>
            <a:pPr algn="r" rtl="1"/>
            <a:r>
              <a:rPr lang="ar-BH" dirty="0" smtClean="0"/>
              <a:t>"</a:t>
            </a:r>
            <a:r>
              <a:rPr lang="ar-BH" dirty="0"/>
              <a:t>قام هو بجرح يدها عندما حاول استرجاع بضاعته بالقوة"</a:t>
            </a:r>
          </a:p>
          <a:p>
            <a:pPr algn="r" rtl="1"/>
            <a:r>
              <a:rPr lang="ar-BH" dirty="0"/>
              <a:t> وأكدت أنه في هذه اللحظة استنجد الثلاثة بالشرطة التي نقلت الطرفين لمقر الشرطة، لأخذ إفادة كل طرف، وهوما حصل فعلا. </a:t>
            </a:r>
          </a:p>
          <a:p>
            <a:pPr algn="r" rtl="1"/>
            <a:r>
              <a:rPr lang="ar-BH" dirty="0"/>
              <a:t>"كما أن البوعزيزي رحمه الله لم يكن يتهمني بصفعه وإنما كان غاضبا لأننا منعناه من البيع في تلك </a:t>
            </a:r>
            <a:r>
              <a:rPr lang="ar-BH" dirty="0" smtClean="0"/>
              <a:t>المنطقة«</a:t>
            </a:r>
          </a:p>
          <a:p>
            <a:pPr algn="r" rtl="1"/>
            <a:r>
              <a:rPr lang="ar-BH" dirty="0"/>
              <a:t>آخر عبارة سمعتها من البوعزيزي: "لو دفعت رشوة لكم لسمحتم لي بالبيع"</a:t>
            </a:r>
          </a:p>
          <a:p>
            <a:pPr algn="r" rtl="1"/>
            <a:r>
              <a:rPr lang="ar-BH" dirty="0" smtClean="0"/>
              <a:t>"رفض </a:t>
            </a:r>
            <a:r>
              <a:rPr lang="ar-BH" dirty="0"/>
              <a:t>وكيل الجمهورية القضية كوني كنت أقوم بعملي فقط، وأنه لا توجد أي دلائل أو شهود بأني ضربته أو أهنته، كما أن الشهود شهدوا </a:t>
            </a:r>
            <a:r>
              <a:rPr lang="ar-BH" dirty="0" smtClean="0"/>
              <a:t>لصالحي</a:t>
            </a:r>
          </a:p>
        </p:txBody>
      </p:sp>
    </p:spTree>
    <p:extLst>
      <p:ext uri="{BB962C8B-B14F-4D97-AF65-F5344CB8AC3E}">
        <p14:creationId xmlns:p14="http://schemas.microsoft.com/office/powerpoint/2010/main" val="1172236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لماذا سجنت فايدة حمدي</a:t>
            </a:r>
            <a:endParaRPr lang="en-US" dirty="0"/>
          </a:p>
        </p:txBody>
      </p:sp>
      <p:sp>
        <p:nvSpPr>
          <p:cNvPr id="3" name="Content Placeholder 2"/>
          <p:cNvSpPr>
            <a:spLocks noGrp="1"/>
          </p:cNvSpPr>
          <p:nvPr>
            <p:ph idx="1"/>
          </p:nvPr>
        </p:nvSpPr>
        <p:spPr/>
        <p:txBody>
          <a:bodyPr/>
          <a:lstStyle/>
          <a:p>
            <a:pPr algn="r" rtl="1"/>
            <a:r>
              <a:rPr lang="ar-BH" dirty="0"/>
              <a:t>أمر بن علي بتوقيفي وسجني، وهذا ما تم فعله من الأمن، وذلك حسبها لإرضاء المحتجين، حيث سجنت دون محاكمة،</a:t>
            </a:r>
          </a:p>
          <a:p>
            <a:pPr algn="r" rtl="1"/>
            <a:r>
              <a:rPr lang="ar-BH" dirty="0"/>
              <a:t>المحامين رفضوا الدفاع عني خوفا، لأن توقيفي كان بأمر من الرئيس، أما بعد هروبه، فرفضوا الدفاع عني خوفا من غضب الجماهير، التي تحمّلني مسؤولية موت </a:t>
            </a:r>
            <a:r>
              <a:rPr lang="ar-BH" dirty="0" smtClean="0"/>
              <a:t>البوعزيزي</a:t>
            </a:r>
          </a:p>
          <a:p>
            <a:pPr algn="r" rtl="1"/>
            <a:r>
              <a:rPr lang="ar-BH" dirty="0" smtClean="0"/>
              <a:t> لم </a:t>
            </a:r>
            <a:r>
              <a:rPr lang="ar-BH" dirty="0"/>
              <a:t>يدافع عنها سوى إحدى </a:t>
            </a:r>
            <a:r>
              <a:rPr lang="ar-BH" dirty="0" smtClean="0"/>
              <a:t>قريباتها، وقد أخلي سبيلها بعد تراجع عائلة بو عزيزي عن ادعاءاتها.</a:t>
            </a:r>
          </a:p>
          <a:p>
            <a:pPr algn="r" rtl="1"/>
            <a:r>
              <a:rPr lang="ar-BH" dirty="0"/>
              <a:t>لا أريد شيئا من أحد إلا إنصافي وتبيان حقيقة ما جرى، لأن ذلك سيدرس يوما، ولا أريد غير تدريس التاريخ بصورة حقيقية</a:t>
            </a:r>
            <a:endParaRPr lang="ar-BH" dirty="0" smtClean="0"/>
          </a:p>
          <a:p>
            <a:pPr algn="r" rtl="1"/>
            <a:r>
              <a:rPr lang="ar-BH" dirty="0" smtClean="0">
                <a:hlinkClick r:id="rId2"/>
              </a:rPr>
              <a:t>الرابط</a:t>
            </a:r>
            <a:endParaRPr lang="ar-BH" dirty="0" smtClean="0"/>
          </a:p>
          <a:p>
            <a:pPr algn="r" rtl="1"/>
            <a:endParaRPr lang="en-US" dirty="0"/>
          </a:p>
        </p:txBody>
      </p:sp>
    </p:spTree>
    <p:extLst>
      <p:ext uri="{BB962C8B-B14F-4D97-AF65-F5344CB8AC3E}">
        <p14:creationId xmlns:p14="http://schemas.microsoft.com/office/powerpoint/2010/main" val="135085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a:t>هل حاول بوعزيزي مقابلة أي مسؤول؟</a:t>
            </a:r>
            <a:endParaRPr lang="en-US" dirty="0"/>
          </a:p>
        </p:txBody>
      </p:sp>
      <p:sp>
        <p:nvSpPr>
          <p:cNvPr id="3" name="Content Placeholder 2"/>
          <p:cNvSpPr>
            <a:spLocks noGrp="1"/>
          </p:cNvSpPr>
          <p:nvPr>
            <p:ph idx="1"/>
          </p:nvPr>
        </p:nvSpPr>
        <p:spPr/>
        <p:txBody>
          <a:bodyPr>
            <a:normAutofit/>
          </a:bodyPr>
          <a:lstStyle/>
          <a:p>
            <a:pPr algn="r" rtl="1"/>
            <a:r>
              <a:rPr lang="ar-BH" dirty="0"/>
              <a:t>يوم 17-12-2010 كان يوم </a:t>
            </a:r>
            <a:r>
              <a:rPr lang="ar-BH" dirty="0" smtClean="0"/>
              <a:t>جمعة.</a:t>
            </a:r>
            <a:endParaRPr lang="ar-BH" dirty="0"/>
          </a:p>
          <a:p>
            <a:pPr algn="r" rtl="1"/>
            <a:r>
              <a:rPr lang="ar-BH" dirty="0" smtClean="0"/>
              <a:t>تقول شقيقة بوعزيزي لجريدة الصباح التونسية: </a:t>
            </a:r>
            <a:r>
              <a:rPr lang="ar-BH" dirty="0"/>
              <a:t>وأمام الظلم الذي تعرض له انخرط في هستيريا من الصياح والبكاء وقصد مركز الولاية للتظلم وتوضيح مشكلته لكن لا أحد استمع اليه هناك واصطدم بكل الأبواب موصدة </a:t>
            </a:r>
            <a:r>
              <a:rPr lang="ar-BH" dirty="0" smtClean="0"/>
              <a:t>أمامه.</a:t>
            </a:r>
          </a:p>
          <a:p>
            <a:pPr algn="r" rtl="1"/>
            <a:r>
              <a:rPr lang="ar-BH" dirty="0" smtClean="0"/>
              <a:t>تزعم ويكيبيديا أن بوعزيزي حاول مقابلة حاكم الولاية، وقال أنه سيحرق نفسه إذا لم يتمكن من مقابلته، ثم أحرق نفسه بعد رفض الحاكم مقابلته.</a:t>
            </a:r>
          </a:p>
          <a:p>
            <a:pPr algn="r" rtl="1"/>
            <a:r>
              <a:rPr lang="ar-BH" dirty="0" smtClean="0"/>
              <a:t>لا تورد الويكيبيديا مرجعا لهذه القصة، ولم أعثر على دليل عليها يصمد أمام النقد.</a:t>
            </a:r>
          </a:p>
          <a:p>
            <a:pPr algn="r" rtl="1"/>
            <a:r>
              <a:rPr lang="ar-BH" dirty="0" smtClean="0"/>
              <a:t>حسب ويكيبيديا، تمت مصادرة عربة بوعزيزي الساعة 10:30 صباحا، وأحرق نفسه الساعة 11:30 صباحا</a:t>
            </a:r>
          </a:p>
          <a:p>
            <a:pPr algn="r" rtl="1"/>
            <a:r>
              <a:rPr lang="ar-BH" dirty="0" smtClean="0"/>
              <a:t>خلال هذه الساعة كان بوعزيزي في قسم الشرطة حسب رواية الشرطية.</a:t>
            </a:r>
            <a:endParaRPr lang="ar-BH" dirty="0"/>
          </a:p>
          <a:p>
            <a:pPr algn="r" rtl="1"/>
            <a:endParaRPr lang="en-US" dirty="0"/>
          </a:p>
        </p:txBody>
      </p:sp>
    </p:spTree>
    <p:extLst>
      <p:ext uri="{BB962C8B-B14F-4D97-AF65-F5344CB8AC3E}">
        <p14:creationId xmlns:p14="http://schemas.microsoft.com/office/powerpoint/2010/main" val="3119914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2239430"/>
            <a:ext cx="7344815" cy="1362075"/>
          </a:xfrm>
        </p:spPr>
        <p:txBody>
          <a:bodyPr>
            <a:normAutofit/>
          </a:bodyPr>
          <a:lstStyle/>
          <a:p>
            <a:r>
              <a:rPr lang="ar-BH" sz="3200" b="1" dirty="0" smtClean="0"/>
              <a:t>في الساعة 11:30 صباح الجمعة 17-12-2010 احترق بوعزيزي (أو أحرق نفسه)</a:t>
            </a:r>
            <a:endParaRPr lang="en-US" sz="3200" b="1"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6861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myths_of_the arab_spring_3_who_lead_the_tunisian_revolution</Template>
  <TotalTime>605</TotalTime>
  <Words>1215</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أساطير الربيع العربي  6 حقيقة محمد بو عزيزي</vt:lpstr>
      <vt:lpstr>هل بو عزيزي خريج جامعي؟</vt:lpstr>
      <vt:lpstr>هل ضربته الشرطية فايدة حمدي؟</vt:lpstr>
      <vt:lpstr>هل ضربته الشرطية فايدة حمدي؟</vt:lpstr>
      <vt:lpstr>رواية فايدة حمدي لما حصل</vt:lpstr>
      <vt:lpstr>رواية فايدة حمدي لما حصل</vt:lpstr>
      <vt:lpstr>لماذا سجنت فايدة حمدي</vt:lpstr>
      <vt:lpstr>هل حاول بوعزيزي مقابلة أي مسؤول؟</vt:lpstr>
      <vt:lpstr>في الساعة 11:30 صباح الجمعة 17-12-2010 احترق بوعزيزي (أو أحرق نفسه)</vt:lpstr>
      <vt:lpstr>إسعاف بوعزيزي</vt:lpstr>
      <vt:lpstr>خلاصة أحداث اليوم</vt:lpstr>
      <vt:lpstr>استغلت تكريز الحادثة في حملة استحمار كبيرة للشعب التونسي</vt:lpstr>
      <vt:lpstr>بدايات حملة الاستحمار</vt:lpstr>
      <vt:lpstr>انطلاق أعمال الشغب</vt:lpstr>
      <vt:lpstr>موقف أسرة بو عزيزي</vt:lpstr>
      <vt:lpstr>موقف أسرة بو عزيزي</vt:lpstr>
      <vt:lpstr>موقف أسرة بو عزيزي</vt:lpstr>
      <vt:lpstr>ما علاقة بوعزيزي بالثورة؟</vt:lpstr>
      <vt:lpstr>قصة بوعزيزي إحدى أكبر قصص استحمار الجماهير  في عصرنا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أساطير الربيع العربي  6 حقيقة محمد بو عزيزي</dc:title>
  <cp:lastModifiedBy>Root Server</cp:lastModifiedBy>
  <cp:revision>17</cp:revision>
  <dcterms:created xsi:type="dcterms:W3CDTF">2012-02-24T13:05:06Z</dcterms:created>
  <dcterms:modified xsi:type="dcterms:W3CDTF">2012-03-12T14:31:38Z</dcterms:modified>
</cp:coreProperties>
</file>